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4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588159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02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439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898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411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7250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561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894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808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300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283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408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477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5992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21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763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857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837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7922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373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558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80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model will show as number of atoms goes to infinity, the spacing between energy levels becomes infinitesimally small, and the energy spectrum becomes continuous or have a better conductivity. </a:t>
            </a:r>
          </a:p>
        </p:txBody>
      </p:sp>
    </p:spTree>
    <p:extLst>
      <p:ext uri="{BB962C8B-B14F-4D97-AF65-F5344CB8AC3E}">
        <p14:creationId xmlns:p14="http://schemas.microsoft.com/office/powerpoint/2010/main" val="1718602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Diffusive rather than ballistic meaning instead of traveling in a straight line, experiences a series of random scatterings off impurities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Weak Localization &gt; precursor to Anderson Localization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Mean free path, average length an electron travels before colliding with another atom, decreases with increase in disorder</a:t>
            </a:r>
          </a:p>
        </p:txBody>
      </p:sp>
    </p:spTree>
    <p:extLst>
      <p:ext uri="{BB962C8B-B14F-4D97-AF65-F5344CB8AC3E}">
        <p14:creationId xmlns:p14="http://schemas.microsoft.com/office/powerpoint/2010/main" val="852605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736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186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0092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025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4800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395000" y="454750"/>
            <a:ext cx="6354000" cy="2418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Simple Geometry and Disorder Effects on Electron Motion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3538450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 smtClean="0"/>
              <a:t>Nicholas Webb, Devon </a:t>
            </a:r>
            <a:r>
              <a:rPr lang="en" sz="1800" dirty="0"/>
              <a:t>Martin</a:t>
            </a:r>
            <a:r>
              <a:rPr lang="en" sz="1800" dirty="0" smtClean="0"/>
              <a:t>, </a:t>
            </a:r>
            <a:r>
              <a:rPr lang="en" sz="1800" dirty="0"/>
              <a:t>Christina Chuong,</a:t>
            </a:r>
            <a:r>
              <a:rPr lang="en" sz="1800" dirty="0" smtClean="0"/>
              <a:t> </a:t>
            </a:r>
            <a:r>
              <a:rPr lang="en" sz="1800" dirty="0"/>
              <a:t>Grant </a:t>
            </a:r>
            <a:r>
              <a:rPr lang="en" sz="1800" dirty="0" smtClean="0"/>
              <a:t>Broussard</a:t>
            </a:r>
            <a:endParaRPr lang="en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512700" y="-367875"/>
            <a:ext cx="8118600" cy="1522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Effects of Disorder in 1D Model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8174100" y="4869425"/>
            <a:ext cx="931800" cy="23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n=10</a:t>
            </a:r>
          </a:p>
        </p:txBody>
      </p:sp>
      <p:pic>
        <p:nvPicPr>
          <p:cNvPr id="136" name="Shape 136" descr="n10disorder10ball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8271" y="1596042"/>
            <a:ext cx="2961928" cy="2103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 descr="n10disorder1ball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4314" y="1567275"/>
            <a:ext cx="3042950" cy="216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 descr="n10disorder0balls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1596040"/>
            <a:ext cx="2961928" cy="210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7374000" y="1275925"/>
            <a:ext cx="931800" cy="3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df=10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4326000" y="1275925"/>
            <a:ext cx="931800" cy="3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df=1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1278000" y="1275925"/>
            <a:ext cx="931800" cy="3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df=0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8419875" y="482035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Grant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512700" y="-367875"/>
            <a:ext cx="8118600" cy="1522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Effects of Disorder in 1D Model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8212200" y="4857325"/>
            <a:ext cx="931800" cy="23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n=10</a:t>
            </a:r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75149"/>
            <a:ext cx="2860800" cy="21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 descr="n10disorder1dis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0499" y="1575150"/>
            <a:ext cx="2860800" cy="21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 descr="n10disorder10dist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4800" y="1562662"/>
            <a:ext cx="2894099" cy="217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7374000" y="1275925"/>
            <a:ext cx="931800" cy="3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df=10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4326000" y="1275925"/>
            <a:ext cx="931800" cy="3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df=1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278000" y="1275925"/>
            <a:ext cx="931800" cy="3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df=0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8375000" y="480240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Grant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Create 2D Model from 1D Model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3">
            <a:alphaModFix/>
          </a:blip>
          <a:srcRect l="37913" t="34604" r="26894" b="20784"/>
          <a:stretch/>
        </p:blipFill>
        <p:spPr>
          <a:xfrm>
            <a:off x="4930719" y="1380937"/>
            <a:ext cx="3217976" cy="229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565525" y="3926900"/>
            <a:ext cx="7301700" cy="7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Every atom has up to four nearest neighbors, such as atom 8, which has its two neighbors from the 1D model, A</a:t>
            </a:r>
            <a:r>
              <a:rPr lang="en" sz="600"/>
              <a:t>7</a:t>
            </a:r>
            <a:r>
              <a:rPr lang="en"/>
              <a:t> and A</a:t>
            </a:r>
            <a:r>
              <a:rPr lang="en" sz="600"/>
              <a:t>9</a:t>
            </a:r>
            <a:r>
              <a:rPr lang="en"/>
              <a:t>, as well as two new nearest neighbors, A</a:t>
            </a:r>
            <a:r>
              <a:rPr lang="en" sz="600"/>
              <a:t>3</a:t>
            </a:r>
            <a:r>
              <a:rPr lang="en"/>
              <a:t> and A</a:t>
            </a:r>
            <a:r>
              <a:rPr lang="en" sz="600"/>
              <a:t>13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Disorder is introduced by manipulating any of these bond lengths</a:t>
            </a:r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4">
            <a:alphaModFix/>
          </a:blip>
          <a:srcRect l="57627" t="27577" r="14984" b="36834"/>
          <a:stretch/>
        </p:blipFill>
        <p:spPr>
          <a:xfrm>
            <a:off x="690125" y="1163025"/>
            <a:ext cx="3582647" cy="261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8392950" y="493705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Devon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2D Model Simplification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l="27767" t="25550" r="43552" b="36211"/>
          <a:stretch/>
        </p:blipFill>
        <p:spPr>
          <a:xfrm>
            <a:off x="518150" y="2097150"/>
            <a:ext cx="3390324" cy="254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4">
            <a:alphaModFix/>
          </a:blip>
          <a:srcRect l="11612" t="29956" r="64541" b="34219"/>
          <a:stretch/>
        </p:blipFill>
        <p:spPr>
          <a:xfrm>
            <a:off x="4554725" y="1935575"/>
            <a:ext cx="3278052" cy="277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3571325" y="1086200"/>
            <a:ext cx="5261100" cy="7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By redefining the number system, the equations for 2D nearest neighbors become greatly simplified, so these formulas will be used following this model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8392950" y="493705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Devon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512700" y="-367875"/>
            <a:ext cx="8118600" cy="1522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Effects of Disorder in 2D Model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8212200" y="4857325"/>
            <a:ext cx="931800" cy="23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n=25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7374000" y="1275925"/>
            <a:ext cx="931800" cy="3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df=10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4326000" y="1275925"/>
            <a:ext cx="931800" cy="3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df=1</a:t>
            </a:r>
          </a:p>
        </p:txBody>
      </p:sp>
      <p:sp>
        <p:nvSpPr>
          <p:cNvPr id="182" name="Shape 182"/>
          <p:cNvSpPr txBox="1"/>
          <p:nvPr/>
        </p:nvSpPr>
        <p:spPr>
          <a:xfrm>
            <a:off x="1278000" y="1275925"/>
            <a:ext cx="931800" cy="3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df=0</a:t>
            </a:r>
          </a:p>
        </p:txBody>
      </p:sp>
      <p:pic>
        <p:nvPicPr>
          <p:cNvPr id="183" name="Shape 183" descr="n25band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87575"/>
            <a:ext cx="3009155" cy="22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 descr="n25disorder10band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800" y="1587575"/>
            <a:ext cx="3009200" cy="22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 descr="n25disorder1bands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9400" y="1587561"/>
            <a:ext cx="3009200" cy="225691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8375000" y="477655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Grant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512700" y="-367875"/>
            <a:ext cx="8118600" cy="1522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Effects of Disorder in 2D Model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8212200" y="4857325"/>
            <a:ext cx="931800" cy="23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n=25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7374000" y="1275925"/>
            <a:ext cx="931800" cy="3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df=10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4326000" y="1275925"/>
            <a:ext cx="931800" cy="3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df=1</a:t>
            </a:r>
          </a:p>
        </p:txBody>
      </p:sp>
      <p:sp>
        <p:nvSpPr>
          <p:cNvPr id="195" name="Shape 195"/>
          <p:cNvSpPr txBox="1"/>
          <p:nvPr/>
        </p:nvSpPr>
        <p:spPr>
          <a:xfrm>
            <a:off x="1278000" y="1275925"/>
            <a:ext cx="931800" cy="3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df=0</a:t>
            </a:r>
          </a:p>
        </p:txBody>
      </p:sp>
      <p:pic>
        <p:nvPicPr>
          <p:cNvPr id="196" name="Shape 196" descr="n25dis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50" y="1587575"/>
            <a:ext cx="3009200" cy="22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 descr="n25disorder10dis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4799" y="1587575"/>
            <a:ext cx="3009200" cy="225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 descr="n25disorder1dist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5037" y="1630800"/>
            <a:ext cx="2893924" cy="217044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8375000" y="477655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Grant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3D Model Creation</a:t>
            </a:r>
          </a:p>
        </p:txBody>
      </p:sp>
      <p:pic>
        <p:nvPicPr>
          <p:cNvPr id="205" name="Shape 205"/>
          <p:cNvPicPr preferRelativeResize="0"/>
          <p:nvPr/>
        </p:nvPicPr>
        <p:blipFill rotWithShape="1">
          <a:blip r:embed="rId3">
            <a:alphaModFix/>
          </a:blip>
          <a:srcRect l="6236" t="20687" r="57903" b="17614"/>
          <a:stretch/>
        </p:blipFill>
        <p:spPr>
          <a:xfrm>
            <a:off x="4658275" y="1443937"/>
            <a:ext cx="3398800" cy="328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Shape 206"/>
          <p:cNvSpPr txBox="1"/>
          <p:nvPr/>
        </p:nvSpPr>
        <p:spPr>
          <a:xfrm>
            <a:off x="3812850" y="445025"/>
            <a:ext cx="5261100" cy="7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By setting planes from the 2D model on top of each other, a 3D structure can be created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Now every atom can have up to six nearest neighbors, 2 from the 1D model, 2 more from the 2D, and 2 new ones</a:t>
            </a: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4">
            <a:alphaModFix/>
          </a:blip>
          <a:srcRect l="29790" t="24737" r="31770" b="18197"/>
          <a:stretch/>
        </p:blipFill>
        <p:spPr>
          <a:xfrm>
            <a:off x="351121" y="1443924"/>
            <a:ext cx="3858552" cy="322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8392950" y="493705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Devon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512700" y="-367875"/>
            <a:ext cx="8118600" cy="1522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Effects of Disorder in 3D Model</a:t>
            </a:r>
          </a:p>
        </p:txBody>
      </p:sp>
      <p:sp>
        <p:nvSpPr>
          <p:cNvPr id="214" name="Shape 214"/>
          <p:cNvSpPr txBox="1"/>
          <p:nvPr/>
        </p:nvSpPr>
        <p:spPr>
          <a:xfrm>
            <a:off x="8212200" y="4857325"/>
            <a:ext cx="931800" cy="23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n=27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7374000" y="1275925"/>
            <a:ext cx="931800" cy="3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df=10</a:t>
            </a:r>
          </a:p>
        </p:txBody>
      </p:sp>
      <p:sp>
        <p:nvSpPr>
          <p:cNvPr id="216" name="Shape 216"/>
          <p:cNvSpPr txBox="1"/>
          <p:nvPr/>
        </p:nvSpPr>
        <p:spPr>
          <a:xfrm>
            <a:off x="4326000" y="1275925"/>
            <a:ext cx="931800" cy="3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df=1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1278000" y="1275925"/>
            <a:ext cx="931800" cy="3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df=0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75" y="1630800"/>
            <a:ext cx="2868124" cy="217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 descr="n27df1band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6375" y="1630799"/>
            <a:ext cx="3009200" cy="22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 descr="n27df10bands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775" y="1630818"/>
            <a:ext cx="3009200" cy="225690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8375000" y="477655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Grant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512700" y="-367875"/>
            <a:ext cx="8118600" cy="1522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Effects of Disorder in 3D Model</a:t>
            </a:r>
          </a:p>
        </p:txBody>
      </p:sp>
      <p:sp>
        <p:nvSpPr>
          <p:cNvPr id="227" name="Shape 227"/>
          <p:cNvSpPr txBox="1"/>
          <p:nvPr/>
        </p:nvSpPr>
        <p:spPr>
          <a:xfrm>
            <a:off x="8212200" y="4857325"/>
            <a:ext cx="931800" cy="23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n=27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7374000" y="1275925"/>
            <a:ext cx="931800" cy="3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df=10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4326000" y="1275925"/>
            <a:ext cx="931800" cy="3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df=1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1278000" y="1275925"/>
            <a:ext cx="931800" cy="3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df=0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1740025"/>
            <a:ext cx="2982182" cy="2297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 descr="n27df1dist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100" y="1719900"/>
            <a:ext cx="2982175" cy="223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 descr="n27df10dist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8800" y="1708625"/>
            <a:ext cx="2982175" cy="223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8375000" y="477655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Grant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311700" y="851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Theoretical Structures: 4D Model</a:t>
            </a:r>
          </a:p>
        </p:txBody>
      </p:sp>
      <p:pic>
        <p:nvPicPr>
          <p:cNvPr id="240" name="Shape 240"/>
          <p:cNvPicPr preferRelativeResize="0"/>
          <p:nvPr/>
        </p:nvPicPr>
        <p:blipFill rotWithShape="1">
          <a:blip r:embed="rId3">
            <a:alphaModFix/>
          </a:blip>
          <a:srcRect l="6897" t="18591" r="57289" b="10066"/>
          <a:stretch/>
        </p:blipFill>
        <p:spPr>
          <a:xfrm>
            <a:off x="6023224" y="702823"/>
            <a:ext cx="3028700" cy="33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311700" y="702825"/>
            <a:ext cx="5261100" cy="7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By setting spaces from the 3D model on top of each other, a 4D structure can be created.  Higher-dimensional models can be created similarly.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Now every atom can have up to eight nearest neighbors, 2 from the 1D model, 2 from the 2D, 2 from the 3D, and 2 new ones, A</a:t>
            </a:r>
            <a:r>
              <a:rPr lang="en" sz="600"/>
              <a:t>41</a:t>
            </a:r>
            <a:r>
              <a:rPr lang="en"/>
              <a:t> and A</a:t>
            </a:r>
            <a:r>
              <a:rPr lang="en" sz="600"/>
              <a:t>-13 </a:t>
            </a:r>
            <a:r>
              <a:rPr lang="en"/>
              <a:t>(not shown)</a:t>
            </a:r>
          </a:p>
        </p:txBody>
      </p:sp>
      <p:pic>
        <p:nvPicPr>
          <p:cNvPr id="242" name="Shape 242"/>
          <p:cNvPicPr preferRelativeResize="0"/>
          <p:nvPr/>
        </p:nvPicPr>
        <p:blipFill rotWithShape="1">
          <a:blip r:embed="rId4">
            <a:alphaModFix/>
          </a:blip>
          <a:srcRect l="35754" t="30821" r="11611" b="24158"/>
          <a:stretch/>
        </p:blipFill>
        <p:spPr>
          <a:xfrm>
            <a:off x="189100" y="2199250"/>
            <a:ext cx="5690452" cy="27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Shape 243"/>
          <p:cNvSpPr txBox="1"/>
          <p:nvPr/>
        </p:nvSpPr>
        <p:spPr>
          <a:xfrm>
            <a:off x="8392950" y="493705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Devon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311700" y="1144475"/>
            <a:ext cx="8520600" cy="9672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sz="3000"/>
              <a:t>Experiment: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311700" y="2294800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Observe how increasing lattice disorder affects conductivity in solids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 </a:t>
            </a:r>
          </a:p>
        </p:txBody>
      </p:sp>
      <p:sp>
        <p:nvSpPr>
          <p:cNvPr id="62" name="Shape 62"/>
          <p:cNvSpPr txBox="1"/>
          <p:nvPr/>
        </p:nvSpPr>
        <p:spPr>
          <a:xfrm>
            <a:off x="8392950" y="493705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Christina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Hamiltonian Matrix (4D)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2806732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1247725" y="4129250"/>
            <a:ext cx="8644200" cy="83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 interesting pattern occurs in the Hamiltonian Matrix. 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4D Model is 3x3x3x3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Hamiltonian Matrix is 81 x 81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8366025" y="491030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Nick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1039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Interpretations (3x3x3x3)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1062325" y="3545900"/>
            <a:ext cx="6898500" cy="106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0D (red), 1D (yellow), 2D (green), 3D (blue), 4D (purple) bands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The bands are separated by specific lengths depending on the scalar of the dimensions 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Note the symmetry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58" name="Shape 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50" y="676600"/>
            <a:ext cx="8641445" cy="27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/>
        </p:nvSpPr>
        <p:spPr>
          <a:xfrm>
            <a:off x="8366025" y="491030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Nick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Prediction for Future Experiments based on Model</a:t>
            </a:r>
          </a:p>
        </p:txBody>
      </p:sp>
      <p:pic>
        <p:nvPicPr>
          <p:cNvPr id="265" name="Shape 265"/>
          <p:cNvPicPr preferRelativeResize="0"/>
          <p:nvPr/>
        </p:nvPicPr>
        <p:blipFill rotWithShape="1">
          <a:blip r:embed="rId3">
            <a:alphaModFix/>
          </a:blip>
          <a:srcRect l="31454" t="40318" r="40795" b="13402"/>
          <a:stretch/>
        </p:blipFill>
        <p:spPr>
          <a:xfrm>
            <a:off x="879700" y="1382375"/>
            <a:ext cx="3253376" cy="305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4730575" y="1274650"/>
            <a:ext cx="3662400" cy="322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Blue is the original 3x3x3 structure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Green is the added 3x3x3 (3D structure) that forms the 4D structure when added to blue, forming a 3x3x3x2 structure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Orange is the added 3x3x3x2 (4D structure) that forms a possible 5D structure when added to the blue and green 4D structure, forming a 3x3x3x2x2 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 b="1"/>
              <a:t>The Hamiltonian can be expected to have a 4D band at a position 18 (3x3x2) away from the diagonal and a 5D band 36 away (3x3x2x2) </a:t>
            </a:r>
          </a:p>
          <a:p>
            <a:pPr lvl="0">
              <a:spcBef>
                <a:spcPts val="0"/>
              </a:spcBef>
              <a:buNone/>
            </a:pPr>
            <a:endParaRPr b="1"/>
          </a:p>
          <a:p>
            <a:pPr lvl="0">
              <a:spcBef>
                <a:spcPts val="0"/>
              </a:spcBef>
              <a:buNone/>
            </a:pPr>
            <a:r>
              <a:rPr lang="en"/>
              <a:t>There are 32 corners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8392950" y="493705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Devon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954450" y="194975"/>
            <a:ext cx="72351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Extreme Entropy: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Removal of Certain Atoms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368325" y="933375"/>
            <a:ext cx="8398200" cy="352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0" rtl="0">
              <a:spcBef>
                <a:spcPts val="0"/>
              </a:spcBef>
              <a:buNone/>
            </a:pPr>
            <a:r>
              <a:rPr lang="en" sz="2400"/>
              <a:t>Removal of central atoms from the lattice causes a hole, or impurity, which adds some distortion to the electron distribution in the lattice </a:t>
            </a:r>
          </a:p>
          <a:p>
            <a:pPr marL="457200" lvl="0" indent="0" algn="ctr" rtl="0">
              <a:spcBef>
                <a:spcPts val="0"/>
              </a:spcBef>
              <a:buNone/>
            </a:pPr>
            <a:endParaRPr sz="2400"/>
          </a:p>
          <a:p>
            <a:pPr marL="457200" lvl="0" indent="0">
              <a:spcBef>
                <a:spcPts val="0"/>
              </a:spcBef>
              <a:buNone/>
            </a:pPr>
            <a:r>
              <a:rPr lang="en" sz="2400"/>
              <a:t>Decreases the movement of electrons through a metal leading to lower conductivity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8366025" y="491030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Nick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-334675" y="0"/>
            <a:ext cx="42843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Normal Model (3x3x3)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924" y="806337"/>
            <a:ext cx="2626150" cy="18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925" y="2775775"/>
            <a:ext cx="2626149" cy="205745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>
            <a:spLocks noGrp="1"/>
          </p:cNvSpPr>
          <p:nvPr>
            <p:ph type="title"/>
          </p:nvPr>
        </p:nvSpPr>
        <p:spPr>
          <a:xfrm>
            <a:off x="2429850" y="0"/>
            <a:ext cx="42843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Removed Center Atom</a:t>
            </a:r>
          </a:p>
        </p:txBody>
      </p:sp>
      <p:pic>
        <p:nvPicPr>
          <p:cNvPr id="283" name="Shape 2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125" y="2819399"/>
            <a:ext cx="2550699" cy="19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112" y="786887"/>
            <a:ext cx="2550700" cy="191014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8366025" y="491030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Nick</a:t>
            </a:r>
          </a:p>
        </p:txBody>
      </p:sp>
      <p:pic>
        <p:nvPicPr>
          <p:cNvPr id="286" name="Shape 2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61174" y="784137"/>
            <a:ext cx="2550700" cy="1915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61174" y="2795187"/>
            <a:ext cx="2473410" cy="20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5194375" y="0"/>
            <a:ext cx="42843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Removed Center Row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311700" y="80525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Anisotropy Theory</a:t>
            </a:r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30537"/>
            <a:ext cx="2935749" cy="34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100875" y="4434900"/>
            <a:ext cx="3108300" cy="65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375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Littlejohn, Samuel David; </a:t>
            </a:r>
            <a:r>
              <a:rPr lang="en" sz="800" i="1">
                <a:solidFill>
                  <a:schemeClr val="dk1"/>
                </a:solidFill>
              </a:rPr>
              <a:t>Electrical Properties of Graphite Nanoparticles in Silicone Flexible Oscillators and Electromechanical Sensing, </a:t>
            </a:r>
            <a:r>
              <a:rPr lang="en" sz="800">
                <a:solidFill>
                  <a:schemeClr val="dk1"/>
                </a:solidFill>
              </a:rPr>
              <a:t>Springer (</a:t>
            </a:r>
            <a:r>
              <a:rPr lang="en" sz="800" b="1">
                <a:solidFill>
                  <a:schemeClr val="dk1"/>
                </a:solidFill>
              </a:rPr>
              <a:t>2014)</a:t>
            </a:r>
          </a:p>
          <a:p>
            <a:pPr lvl="0">
              <a:spcBef>
                <a:spcPts val="0"/>
              </a:spcBef>
              <a:buNone/>
            </a:pPr>
            <a:endParaRPr sz="800"/>
          </a:p>
        </p:txBody>
      </p:sp>
      <p:sp>
        <p:nvSpPr>
          <p:cNvPr id="296" name="Shape 296"/>
          <p:cNvSpPr txBox="1"/>
          <p:nvPr/>
        </p:nvSpPr>
        <p:spPr>
          <a:xfrm>
            <a:off x="3536825" y="1052425"/>
            <a:ext cx="5141400" cy="227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Anisotropy: having properties that differ depending on the direction of movement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 common example is in graphite, which has conductance between carbon planes caused by pi overlap, but doesn’t have conductance in the direction normal to this plane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We can represent basic anisotropy results with our model by removing beta values in only certain directions </a:t>
            </a:r>
          </a:p>
        </p:txBody>
      </p:sp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200" y="3113445"/>
            <a:ext cx="4117424" cy="1844263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/>
        </p:nvSpPr>
        <p:spPr>
          <a:xfrm>
            <a:off x="8366025" y="491030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Nick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311700" y="4041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Modelling Anisotropy</a:t>
            </a:r>
          </a:p>
        </p:txBody>
      </p:sp>
      <p:pic>
        <p:nvPicPr>
          <p:cNvPr id="304" name="Shape 304"/>
          <p:cNvPicPr preferRelativeResize="0"/>
          <p:nvPr/>
        </p:nvPicPr>
        <p:blipFill rotWithShape="1">
          <a:blip r:embed="rId3">
            <a:alphaModFix/>
          </a:blip>
          <a:srcRect l="32637" t="27343" r="33258" b="19603"/>
          <a:stretch/>
        </p:blipFill>
        <p:spPr>
          <a:xfrm>
            <a:off x="394975" y="1319525"/>
            <a:ext cx="3918824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Shape 305"/>
          <p:cNvSpPr txBox="1"/>
          <p:nvPr/>
        </p:nvSpPr>
        <p:spPr>
          <a:xfrm>
            <a:off x="4865225" y="1869850"/>
            <a:ext cx="3276300" cy="1773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500"/>
              <a:t>We weakened the beta-values between planes so that moving in the direction A7 to A1 has significantly less conductance</a:t>
            </a:r>
          </a:p>
          <a:p>
            <a:pPr lvl="0">
              <a:spcBef>
                <a:spcPts val="0"/>
              </a:spcBef>
              <a:buNone/>
            </a:pPr>
            <a:endParaRPr sz="1500"/>
          </a:p>
          <a:p>
            <a:pPr lvl="0">
              <a:spcBef>
                <a:spcPts val="0"/>
              </a:spcBef>
              <a:buNone/>
            </a:pPr>
            <a:r>
              <a:rPr lang="en" sz="1500"/>
              <a:t>Anisotropy is directional entropy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8366025" y="491030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Nick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311700" y="3196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Anisotropy Results</a:t>
            </a:r>
          </a:p>
        </p:txBody>
      </p:sp>
      <p:pic>
        <p:nvPicPr>
          <p:cNvPr id="312" name="Shape 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1449"/>
            <a:ext cx="3656394" cy="293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900" y="1161449"/>
            <a:ext cx="3656400" cy="297199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8366025" y="491030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Nick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Sources</a:t>
            </a:r>
          </a:p>
        </p:txBody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2400" cy="272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  <a:buClr>
                <a:srgbClr val="434343"/>
              </a:buClr>
              <a:buAutoNum type="arabicPeriod"/>
            </a:pPr>
            <a:r>
              <a:rPr lang="en">
                <a:solidFill>
                  <a:srgbClr val="434343"/>
                </a:solidFill>
              </a:rPr>
              <a:t>Engel, T. </a:t>
            </a:r>
            <a:r>
              <a:rPr lang="en" i="1">
                <a:solidFill>
                  <a:srgbClr val="434343"/>
                </a:solidFill>
              </a:rPr>
              <a:t>Quantum Chemistry &amp; Spectroscopy</a:t>
            </a:r>
            <a:r>
              <a:rPr lang="en">
                <a:solidFill>
                  <a:srgbClr val="434343"/>
                </a:solidFill>
              </a:rPr>
              <a:t>, </a:t>
            </a:r>
            <a:r>
              <a:rPr lang="en" i="1">
                <a:solidFill>
                  <a:srgbClr val="434343"/>
                </a:solidFill>
              </a:rPr>
              <a:t>3rd ed.</a:t>
            </a:r>
            <a:r>
              <a:rPr lang="en">
                <a:solidFill>
                  <a:srgbClr val="434343"/>
                </a:solidFill>
              </a:rPr>
              <a:t>; Pearson Education: New York, 2010</a:t>
            </a:r>
          </a:p>
          <a:p>
            <a:pPr marL="457200" lvl="0" indent="-228600">
              <a:spcBef>
                <a:spcPts val="0"/>
              </a:spcBef>
              <a:buClr>
                <a:srgbClr val="434343"/>
              </a:buClr>
              <a:buAutoNum type="arabicPeriod"/>
            </a:pPr>
            <a:r>
              <a:rPr lang="en">
                <a:solidFill>
                  <a:srgbClr val="434343"/>
                </a:solidFill>
              </a:rPr>
              <a:t>Lagendijk et al. Fifty Years of Anderson Localization. </a:t>
            </a:r>
            <a:r>
              <a:rPr lang="en" i="1">
                <a:solidFill>
                  <a:srgbClr val="434343"/>
                </a:solidFill>
              </a:rPr>
              <a:t>Physics Today.</a:t>
            </a:r>
            <a:r>
              <a:rPr lang="en">
                <a:solidFill>
                  <a:srgbClr val="434343"/>
                </a:solidFill>
              </a:rPr>
              <a:t> </a:t>
            </a:r>
            <a:r>
              <a:rPr lang="en" b="1">
                <a:solidFill>
                  <a:srgbClr val="434343"/>
                </a:solidFill>
              </a:rPr>
              <a:t>2009</a:t>
            </a:r>
            <a:r>
              <a:rPr lang="en">
                <a:solidFill>
                  <a:srgbClr val="434343"/>
                </a:solidFill>
              </a:rPr>
              <a:t>. </a:t>
            </a:r>
          </a:p>
          <a:p>
            <a:pPr marL="457200" lvl="0" indent="-228600" rtl="0">
              <a:spcBef>
                <a:spcPts val="0"/>
              </a:spcBef>
              <a:buClr>
                <a:srgbClr val="434343"/>
              </a:buClr>
              <a:buAutoNum type="arabicPeriod"/>
            </a:pPr>
            <a:r>
              <a:rPr lang="en">
                <a:solidFill>
                  <a:srgbClr val="434343"/>
                </a:solidFill>
              </a:rPr>
              <a:t>Rao, C.N.R. </a:t>
            </a:r>
            <a:r>
              <a:rPr lang="en" i="1">
                <a:solidFill>
                  <a:srgbClr val="434343"/>
                </a:solidFill>
              </a:rPr>
              <a:t>Trends in Chemistry of Materials</a:t>
            </a:r>
            <a:r>
              <a:rPr lang="en">
                <a:solidFill>
                  <a:srgbClr val="434343"/>
                </a:solidFill>
              </a:rPr>
              <a:t>; World Scientific Publishing Co.: Toh Tuck, 2008. </a:t>
            </a:r>
          </a:p>
          <a:p>
            <a:pPr marL="457200" lvl="0" indent="-228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AutoNum type="arabicPeriod"/>
            </a:pPr>
            <a:r>
              <a:rPr lang="en">
                <a:solidFill>
                  <a:srgbClr val="434343"/>
                </a:solidFill>
              </a:rPr>
              <a:t>Littlejohn, Samuel David; </a:t>
            </a:r>
            <a:r>
              <a:rPr lang="en" i="1">
                <a:solidFill>
                  <a:srgbClr val="434343"/>
                </a:solidFill>
              </a:rPr>
              <a:t>Electrical Properties of Graphite Nanoparticles in Silicone Flexible Oscillators and Electromechanical Sensing, </a:t>
            </a:r>
            <a:r>
              <a:rPr lang="en">
                <a:solidFill>
                  <a:srgbClr val="434343"/>
                </a:solidFill>
              </a:rPr>
              <a:t>Springer (</a:t>
            </a:r>
            <a:r>
              <a:rPr lang="en" b="1">
                <a:solidFill>
                  <a:srgbClr val="434343"/>
                </a:solidFill>
              </a:rPr>
              <a:t>2014)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2375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Theory: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02300" y="810200"/>
            <a:ext cx="4817400" cy="393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rgbClr val="000000"/>
                </a:solidFill>
              </a:rPr>
              <a:t>Hückel method (applied to solids)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rgbClr val="000000"/>
                </a:solidFill>
              </a:rPr>
              <a:t>Solids have energy spectrums with continuous and discrete aspects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800">
                <a:solidFill>
                  <a:srgbClr val="000000"/>
                </a:solidFill>
              </a:rPr>
              <a:t>Predicts that the difference in energy between LUMO and HOMO varies according to length of a conjugated chain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pic>
        <p:nvPicPr>
          <p:cNvPr id="69" name="Shape 69" descr="band gap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199" y="1903350"/>
            <a:ext cx="3571550" cy="12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8392950" y="493705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Christina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240300" y="250100"/>
            <a:ext cx="4271700" cy="867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Theory:</a:t>
            </a:r>
          </a:p>
        </p:txBody>
      </p:sp>
      <p:sp>
        <p:nvSpPr>
          <p:cNvPr id="76" name="Shape 76"/>
          <p:cNvSpPr txBox="1"/>
          <p:nvPr/>
        </p:nvSpPr>
        <p:spPr>
          <a:xfrm>
            <a:off x="59300" y="1037600"/>
            <a:ext cx="5189400" cy="392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800"/>
              <a:t>Weak Localization</a:t>
            </a:r>
          </a:p>
          <a:p>
            <a:pPr marL="914400" lvl="1" indent="-342900" rtl="0">
              <a:spcBef>
                <a:spcPts val="0"/>
              </a:spcBef>
              <a:buSzPct val="100000"/>
              <a:buChar char="○"/>
            </a:pPr>
            <a:r>
              <a:rPr lang="en" sz="1800"/>
              <a:t>Electron motion in a disordered system is diffusive rather than ballistic</a:t>
            </a:r>
          </a:p>
          <a:p>
            <a:pPr marL="914400" lvl="1" indent="-342900" rtl="0">
              <a:spcBef>
                <a:spcPts val="0"/>
              </a:spcBef>
              <a:buSzPct val="100000"/>
              <a:buChar char="○"/>
            </a:pPr>
            <a:r>
              <a:rPr lang="en" sz="1800"/>
              <a:t>Resistivity is related to the probability of an electron to propagate between two points in space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●"/>
            </a:pPr>
            <a:r>
              <a:rPr lang="en" sz="1800"/>
              <a:t>Anderson/Strong Localization</a:t>
            </a:r>
          </a:p>
          <a:p>
            <a:pPr marL="914400" lvl="1" indent="-342900" rtl="0">
              <a:spcBef>
                <a:spcPts val="0"/>
              </a:spcBef>
              <a:buSzPct val="100000"/>
              <a:buChar char="○"/>
            </a:pPr>
            <a:r>
              <a:rPr lang="en" sz="1800"/>
              <a:t>There exists a critical disorder at which an electron at one energy does not diffuse (conductivity is zero)</a:t>
            </a:r>
          </a:p>
          <a:p>
            <a:pPr marL="914400" lvl="1" indent="-342900">
              <a:spcBef>
                <a:spcPts val="0"/>
              </a:spcBef>
              <a:buSzPct val="100000"/>
              <a:buChar char="○"/>
            </a:pPr>
            <a:r>
              <a:rPr lang="en" sz="1800"/>
              <a:t>As disorder increase, diffusion is slow, and a system can transitions from metal to nonmetal </a:t>
            </a:r>
          </a:p>
        </p:txBody>
      </p:sp>
      <p:pic>
        <p:nvPicPr>
          <p:cNvPr id="77" name="Shape 77" descr="diffusive-vs-ballistic.png"/>
          <p:cNvPicPr preferRelativeResize="0"/>
          <p:nvPr/>
        </p:nvPicPr>
        <p:blipFill rotWithShape="1">
          <a:blip r:embed="rId3">
            <a:alphaModFix/>
          </a:blip>
          <a:srcRect t="5631" b="21888"/>
          <a:stretch/>
        </p:blipFill>
        <p:spPr>
          <a:xfrm>
            <a:off x="5472975" y="434099"/>
            <a:ext cx="3248625" cy="23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Screen Shot 2016-12-02 at 11.32.12 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975" y="2922834"/>
            <a:ext cx="3248625" cy="196291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8392950" y="493705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Christina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Model:</a:t>
            </a:r>
          </a:p>
          <a:p>
            <a:pPr lvl="0">
              <a:spcBef>
                <a:spcPts val="0"/>
              </a:spcBef>
              <a:buNone/>
            </a:pPr>
            <a:endParaRPr sz="1400"/>
          </a:p>
          <a:p>
            <a:pPr lvl="0">
              <a:spcBef>
                <a:spcPts val="0"/>
              </a:spcBef>
              <a:buNone/>
            </a:pPr>
            <a:r>
              <a:rPr lang="en" sz="1400"/>
              <a:t>Starting with a 1D Chain Model</a:t>
            </a:r>
          </a:p>
          <a:p>
            <a:pPr lvl="0" algn="l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85" name="Shape 85"/>
          <p:cNvSpPr txBox="1"/>
          <p:nvPr/>
        </p:nvSpPr>
        <p:spPr>
          <a:xfrm>
            <a:off x="8392950" y="493705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Devon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56825" y="213550"/>
            <a:ext cx="8131800" cy="1097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1-Dimensional Chain Model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356825" y="2821500"/>
            <a:ext cx="4059300" cy="7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Every atom has up to two nearest neighbors, as indicated by the red atom 5.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 the Hamiltonian matrix for atom 5, 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algn="ctr">
              <a:spcBef>
                <a:spcPts val="0"/>
              </a:spcBef>
              <a:buNone/>
            </a:pPr>
            <a:r>
              <a:rPr lang="en"/>
              <a:t>H(5,5) = alpha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H(5,4) = beta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/>
              <a:t>H(5,6) = beta</a:t>
            </a: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 l="30532" t="29082" r="19208" b="56016"/>
          <a:stretch/>
        </p:blipFill>
        <p:spPr>
          <a:xfrm>
            <a:off x="746150" y="1197075"/>
            <a:ext cx="7651700" cy="127602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4295950" y="2821500"/>
            <a:ext cx="4848000" cy="78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There are two geometric ways that disorder is introduced in a 1D system: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/>
            </a:r>
            <a:br>
              <a:rPr lang="en"/>
            </a:br>
            <a:r>
              <a:rPr lang="en"/>
              <a:t>Manipulate the number of atoms in the chain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Manipulate the distance between atoms in the chain</a:t>
            </a:r>
          </a:p>
          <a:p>
            <a:pPr lvl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/>
          <p:nvPr/>
        </p:nvSpPr>
        <p:spPr>
          <a:xfrm>
            <a:off x="8392950" y="493705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Devon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512700" y="-367875"/>
            <a:ext cx="8118600" cy="1522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Effects of Chain Length in 1D Model</a:t>
            </a:r>
          </a:p>
        </p:txBody>
      </p:sp>
      <p:sp>
        <p:nvSpPr>
          <p:cNvPr id="100" name="Shape 100"/>
          <p:cNvSpPr txBox="1"/>
          <p:nvPr/>
        </p:nvSpPr>
        <p:spPr>
          <a:xfrm>
            <a:off x="354150" y="1254325"/>
            <a:ext cx="8435700" cy="360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                                      n=10                                                                              n=30</a:t>
            </a:r>
          </a:p>
        </p:txBody>
      </p:sp>
      <p:pic>
        <p:nvPicPr>
          <p:cNvPr id="101" name="Shape 101" descr="n1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50" y="1657350"/>
            <a:ext cx="4134111" cy="31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749" y="1657350"/>
            <a:ext cx="4134100" cy="310058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2172525" y="1418850"/>
            <a:ext cx="931800" cy="23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n=10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6485500" y="1418850"/>
            <a:ext cx="931800" cy="23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n=20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8392950" y="493705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Grant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512700" y="-367875"/>
            <a:ext cx="8118600" cy="1522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Effects of Chain Length in 1D Model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354150" y="1254325"/>
            <a:ext cx="8435700" cy="360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       n=10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                               n=10                                                                              n=100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50" y="1657350"/>
            <a:ext cx="4134100" cy="31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975" y="1657350"/>
            <a:ext cx="4134100" cy="310059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1955300" y="1492525"/>
            <a:ext cx="931800" cy="23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n=10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6527300" y="1492525"/>
            <a:ext cx="931800" cy="23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n=20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8392950" y="4937050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Grant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512700" y="-367875"/>
            <a:ext cx="8118600" cy="1522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Effects of Disorder in 1D Model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8212200" y="4857325"/>
            <a:ext cx="931800" cy="23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n=10</a:t>
            </a:r>
          </a:p>
        </p:txBody>
      </p:sp>
      <p:pic>
        <p:nvPicPr>
          <p:cNvPr id="123" name="Shape 123" descr="n10disorder10band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775" y="1587573"/>
            <a:ext cx="3009224" cy="225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 descr="n10disorder1bands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7387" y="1587587"/>
            <a:ext cx="3009224" cy="2256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 descr="n10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587567"/>
            <a:ext cx="3009224" cy="225690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7374000" y="1275925"/>
            <a:ext cx="931800" cy="3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df=10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4326000" y="1275925"/>
            <a:ext cx="931800" cy="3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df=1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1278000" y="1275925"/>
            <a:ext cx="931800" cy="3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df=0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8392950" y="4811375"/>
            <a:ext cx="2513400" cy="13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A4C2F4"/>
                </a:solidFill>
              </a:rPr>
              <a:t>Grant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1013</Words>
  <Application>Microsoft Office PowerPoint</Application>
  <PresentationFormat>On-screen Show (16:9)</PresentationFormat>
  <Paragraphs>165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Times New Roman</vt:lpstr>
      <vt:lpstr>simple-light-2</vt:lpstr>
      <vt:lpstr>  Simple Geometry and Disorder Effects on Electron Motion</vt:lpstr>
      <vt:lpstr>Experiment:</vt:lpstr>
      <vt:lpstr>Theory:</vt:lpstr>
      <vt:lpstr>Theory:</vt:lpstr>
      <vt:lpstr>Our Model:  Starting with a 1D Chain Model </vt:lpstr>
      <vt:lpstr>1-Dimensional Chain Model</vt:lpstr>
      <vt:lpstr>Effects of Chain Length in 1D Model</vt:lpstr>
      <vt:lpstr>Effects of Chain Length in 1D Model</vt:lpstr>
      <vt:lpstr>Effects of Disorder in 1D Model</vt:lpstr>
      <vt:lpstr>Effects of Disorder in 1D Model</vt:lpstr>
      <vt:lpstr>Effects of Disorder in 1D Model</vt:lpstr>
      <vt:lpstr>Create 2D Model from 1D Model</vt:lpstr>
      <vt:lpstr>2D Model Simplification</vt:lpstr>
      <vt:lpstr>Effects of Disorder in 2D Model</vt:lpstr>
      <vt:lpstr>Effects of Disorder in 2D Model</vt:lpstr>
      <vt:lpstr>3D Model Creation</vt:lpstr>
      <vt:lpstr>Effects of Disorder in 3D Model</vt:lpstr>
      <vt:lpstr>Effects of Disorder in 3D Model</vt:lpstr>
      <vt:lpstr>Theoretical Structures: 4D Model</vt:lpstr>
      <vt:lpstr>The Hamiltonian Matrix (4D)</vt:lpstr>
      <vt:lpstr>Interpretations (3x3x3x3)</vt:lpstr>
      <vt:lpstr>Prediction for Future Experiments based on Model</vt:lpstr>
      <vt:lpstr>Extreme Entropy:  Removal of Certain Atoms</vt:lpstr>
      <vt:lpstr>Normal Model (3x3x3)</vt:lpstr>
      <vt:lpstr>Anisotropy Theory</vt:lpstr>
      <vt:lpstr>Modelling Anisotropy</vt:lpstr>
      <vt:lpstr>Anisotropy Results</vt:lpstr>
      <vt:lpstr>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Geometry and Disorder Effects on Electron Motion</dc:title>
  <dc:creator>Nicholas Webb</dc:creator>
  <cp:lastModifiedBy>Nicholas Webb</cp:lastModifiedBy>
  <cp:revision>2</cp:revision>
  <dcterms:modified xsi:type="dcterms:W3CDTF">2017-06-04T00:42:40Z</dcterms:modified>
</cp:coreProperties>
</file>